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4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3822"/>
    <a:srgbClr val="574A34"/>
    <a:srgbClr val="917F5E"/>
    <a:srgbClr val="3D2515"/>
    <a:srgbClr val="836449"/>
    <a:srgbClr val="589449"/>
    <a:srgbClr val="313131"/>
    <a:srgbClr val="D5D5D5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19" autoAdjust="0"/>
  </p:normalViewPr>
  <p:slideViewPr>
    <p:cSldViewPr>
      <p:cViewPr varScale="1">
        <p:scale>
          <a:sx n="64" d="100"/>
          <a:sy n="64" d="100"/>
        </p:scale>
        <p:origin x="67" y="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FD4AF-9F7B-42E6-B5DD-F356EF45B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A8755-6272-46CE-8801-85667C143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8E744-D578-4A41-835A-4396EA214FB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EDA9-5C3D-4C86-A77B-386ABDE81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A8EF-8BEE-4870-AAAE-99C8B718B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6458-C9F9-4195-BB87-C726B1BE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5ECD-52A7-414D-AFAB-0C15000B4F21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ED4-23CF-9A4B-B925-F983588B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ff.ent.sirsidynix.net.au/client/en_AU/search/asset/1032401/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ff.ent.sirsidynix.net.au/client/en_AU/search/asset/1031063/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e.dcceew.gov.au/views/reference/4657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e.dcceew.gov.au/views/reference/4658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o.org/global-soil-partnership/resources/news/presentations-gsb23/en/c/28444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fao.org/server/api/core/bitstreams/a5657370-98de-4c50-a6e2-96def5df78d4/conte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fao.org/server/api/core/bitstreams/33b83181-d743-432d-a0b2-89b007f1a27b/conten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cs.usda.gov/" TargetMode="External"/><Relationship Id="rId3" Type="http://schemas.openxmlformats.org/officeDocument/2006/relationships/hyperlink" Target="https://www.nrcs.usda.gov/conservation-basics/natural-resource-concerns/soils/soil-health" TargetMode="External"/><Relationship Id="rId7" Type="http://schemas.openxmlformats.org/officeDocument/2006/relationships/hyperlink" Target="https://www.nrcs.usda.gov/conservation-basics/natural-resource-concerns/soils/soil-health#b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cs.usda.gov/conservation-basics/natural-resource-concerns/soils/soil-health#cover" TargetMode="External"/><Relationship Id="rId5" Type="http://schemas.openxmlformats.org/officeDocument/2006/relationships/hyperlink" Target="https://www.nrcs.usda.gov/conservation-basics/natural-resource-concerns/soils/soil-health#disturb" TargetMode="External"/><Relationship Id="rId4" Type="http://schemas.openxmlformats.org/officeDocument/2006/relationships/hyperlink" Target="https://www.nrcs.usda.gov/conservation-basics/natural-resource-concerns/soils/soil-health#roo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fs.usda.gov/sites/default/files/2023-10/rmrs-soil-map-infographic-english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ass.usda.gov/AgCensus/Partners/2022/Infographics/Infographic_ImportanceAgCensus2022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ulture.gov.au/abares/products/insights/snapshot-of-australian-agriculture#emissions-reduction-pathway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9144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0" y="0"/>
            <a:ext cx="9144000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38200" y="-723900"/>
            <a:ext cx="6756400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1515" y="5299156"/>
            <a:ext cx="497062" cy="458808"/>
            <a:chOff x="2703513" y="2783417"/>
            <a:chExt cx="4414308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3" y="2813050"/>
              <a:ext cx="4070350" cy="4044950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3212" y="3758312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0" name="Group 4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3053" y="473044"/>
            <a:ext cx="2488547" cy="7223156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1" name="Group 4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9200" y="1157414"/>
            <a:ext cx="1566262" cy="5774526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57740" y="3129218"/>
            <a:ext cx="961860" cy="3287903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4800" y="-228600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451B5-C8DD-F3C4-C4DD-9B7103DE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4320914" cy="6172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F5938-3D9F-E09B-DD85-5EDCAA8B4001}"/>
              </a:ext>
            </a:extLst>
          </p:cNvPr>
          <p:cNvSpPr txBox="1"/>
          <p:nvPr/>
        </p:nvSpPr>
        <p:spPr>
          <a:xfrm>
            <a:off x="174886" y="59509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https://daff.ent.sirsidynix.net.au/client/en_AU/search/asset/1032401/1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82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0F5D4-CC4A-4727-AD83-96D137AF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81000"/>
            <a:ext cx="7848600" cy="5561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A6FFF-3BD0-A2F6-72FF-07BB633ABDAD}"/>
              </a:ext>
            </a:extLst>
          </p:cNvPr>
          <p:cNvSpPr txBox="1"/>
          <p:nvPr/>
        </p:nvSpPr>
        <p:spPr>
          <a:xfrm>
            <a:off x="304800" y="592263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https://daff.ent.sirsidynix.net.au/client/en_AU/search/asset/1031063/1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58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5783DE-E332-EBD7-7A15-EA53B261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63" y="756002"/>
            <a:ext cx="8478433" cy="5801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6CFC4-7C9A-A3F4-B76E-7585AB2FA06B}"/>
              </a:ext>
            </a:extLst>
          </p:cNvPr>
          <p:cNvSpPr txBox="1"/>
          <p:nvPr/>
        </p:nvSpPr>
        <p:spPr>
          <a:xfrm rot="10800000" flipV="1">
            <a:off x="477253" y="319125"/>
            <a:ext cx="8189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494949"/>
                </a:solidFill>
                <a:effectLst/>
                <a:latin typeface="Source Sans Pro" panose="020F0502020204030204" pitchFamily="34" charset="0"/>
              </a:rPr>
              <a:t>New digital soil map of Australia’s soil orders made possible using the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rgbClr val="494949"/>
                </a:solidFill>
                <a:effectLst/>
                <a:latin typeface="Source Sans Pro" panose="020F0502020204030204" pitchFamily="34" charset="0"/>
              </a:rPr>
              <a:t>SoilDataFederator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494949"/>
              </a:solidFill>
              <a:effectLst/>
              <a:latin typeface="Source Sans Pro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5EDC4-2AF3-9892-6B64-6C041C310FFE}"/>
              </a:ext>
            </a:extLst>
          </p:cNvPr>
          <p:cNvSpPr txBox="1"/>
          <p:nvPr/>
        </p:nvSpPr>
        <p:spPr>
          <a:xfrm>
            <a:off x="28074" y="594670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94949"/>
                </a:solidFill>
                <a:effectLst/>
                <a:latin typeface="Source Sans Pro" panose="020B0503030403020204" pitchFamily="34" charset="0"/>
              </a:rPr>
              <a:t>Sources: </a:t>
            </a:r>
            <a:r>
              <a:rPr lang="en-US" b="0" i="0" u="sng" strike="noStrike" dirty="0">
                <a:solidFill>
                  <a:srgbClr val="494949"/>
                </a:solidFill>
                <a:effectLst/>
                <a:latin typeface="Source Sans Pro" panose="020B0503030403020204" pitchFamily="34" charset="0"/>
                <a:hlinkClick r:id="rId3"/>
              </a:rPr>
              <a:t>Searle (2021a), Searle (2021b)</a:t>
            </a:r>
            <a:r>
              <a:rPr lang="en-US" b="0" i="0" dirty="0">
                <a:solidFill>
                  <a:srgbClr val="494949"/>
                </a:solidFill>
                <a:effectLst/>
                <a:latin typeface="Source Sans Pro" panose="020B0503030403020204" pitchFamily="34" charset="0"/>
              </a:rPr>
              <a:t>; map projection: Australian Albers GDA94 </a:t>
            </a:r>
            <a:r>
              <a:rPr lang="en-US" b="0" i="0" u="none" strike="noStrike" dirty="0">
                <a:solidFill>
                  <a:srgbClr val="494949"/>
                </a:solidFill>
                <a:effectLst/>
                <a:latin typeface="Source Sans Pro" panose="020B0503030403020204" pitchFamily="34" charset="0"/>
                <a:hlinkClick r:id="rId4"/>
              </a:rPr>
              <a:t>(</a:t>
            </a:r>
            <a:r>
              <a:rPr lang="en-US" b="0" i="0" u="sng" strike="noStrike" dirty="0">
                <a:solidFill>
                  <a:srgbClr val="494949"/>
                </a:solidFill>
                <a:effectLst/>
                <a:latin typeface="Source Sans Pro" panose="020B0503030403020204" pitchFamily="34" charset="0"/>
                <a:hlinkClick r:id="rId4"/>
              </a:rPr>
              <a:t>ICSM n.d.</a:t>
            </a:r>
            <a:r>
              <a:rPr lang="en-US" b="0" i="0" u="none" strike="noStrike" dirty="0">
                <a:solidFill>
                  <a:srgbClr val="494949"/>
                </a:solidFill>
                <a:effectLst/>
                <a:latin typeface="Source Sans Pro" panose="020B0503030403020204" pitchFamily="34" charset="0"/>
                <a:hlinkClick r:id="rId4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7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7338-2FD3-50C2-B8D1-48F483A7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94949"/>
                </a:solidFill>
                <a:effectLst/>
                <a:latin typeface="Source Sans Pro" panose="020B0503030403020204" pitchFamily="34" charset="0"/>
              </a:rPr>
              <a:t>The 4 themes of the land accounts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4E717-72F8-4E19-A6AF-A41063E6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0" y="1219200"/>
            <a:ext cx="8516539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29DC-1A11-BB98-4F25-0DCFE0A2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Soil Partnership Infographics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C60E-C0B5-A4B8-9A0F-71819815C23D}"/>
              </a:ext>
            </a:extLst>
          </p:cNvPr>
          <p:cNvSpPr txBox="1"/>
          <p:nvPr/>
        </p:nvSpPr>
        <p:spPr>
          <a:xfrm>
            <a:off x="44116" y="2133600"/>
            <a:ext cx="3722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Series of posters dedicated to soil processes, functions, and threats, with relevance to South American contexts.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5142CD-CE47-FD14-FC4C-4B69A4B4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80" y="1143000"/>
            <a:ext cx="5381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8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BFF772B-1494-FF4D-03DF-03914D43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0"/>
            <a:ext cx="48767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5DD2486-CBE3-1FCF-1179-FA7DC021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7525"/>
            <a:ext cx="42672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CE4DE-31C7-70E5-1BB8-62CC02F77908}"/>
              </a:ext>
            </a:extLst>
          </p:cNvPr>
          <p:cNvSpPr txBox="1"/>
          <p:nvPr/>
        </p:nvSpPr>
        <p:spPr>
          <a:xfrm>
            <a:off x="4572000" y="4872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https://www.fao.org/global-soil-partnership/resources/news/presentations-gsb23/en/c/284443/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B0BA8-BD5C-34A6-F860-B58B4A23F657}"/>
              </a:ext>
            </a:extLst>
          </p:cNvPr>
          <p:cNvSpPr txBox="1"/>
          <p:nvPr/>
        </p:nvSpPr>
        <p:spPr>
          <a:xfrm>
            <a:off x="990600" y="1535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61469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3BD08-01C6-36BB-36D1-6FC2A960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96334"/>
            <a:ext cx="8469111" cy="5934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6F47F3-A648-2577-FDF0-520B0377804A}"/>
              </a:ext>
            </a:extLst>
          </p:cNvPr>
          <p:cNvSpPr txBox="1"/>
          <p:nvPr/>
        </p:nvSpPr>
        <p:spPr>
          <a:xfrm>
            <a:off x="228599" y="6118540"/>
            <a:ext cx="9601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https://openknowledge.fao.org/server/api/core/bitstreams/a5657370-98de-4c50-a6e2-96def5df78d4/content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64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0C276-7D54-9ED9-2BDA-70362707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263"/>
            <a:ext cx="7955280" cy="5603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8A74E-176E-9454-05AE-05D8A08C956A}"/>
              </a:ext>
            </a:extLst>
          </p:cNvPr>
          <p:cNvSpPr txBox="1"/>
          <p:nvPr/>
        </p:nvSpPr>
        <p:spPr>
          <a:xfrm>
            <a:off x="228600" y="586740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https://openknowledge.fao.org/server/api/core/bitstreams/33b83181-d743-432d-a0b2-89b007f1a27b/content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85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6BD2A-D955-5E0E-BE2D-DE0D22530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4135"/>
          <a:stretch/>
        </p:blipFill>
        <p:spPr>
          <a:xfrm>
            <a:off x="4724400" y="152400"/>
            <a:ext cx="4209864" cy="3886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4EB2D-DB86-615B-A3C5-7B5ADAD58CDA}"/>
              </a:ext>
            </a:extLst>
          </p:cNvPr>
          <p:cNvSpPr txBox="1"/>
          <p:nvPr/>
        </p:nvSpPr>
        <p:spPr>
          <a:xfrm>
            <a:off x="76200" y="58674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https://www.nrcs.usda.gov/conservation-basics/natural-resource-concerns/soils/soil-health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6A566-2EB3-BF70-2621-AA852372DBF1}"/>
              </a:ext>
            </a:extLst>
          </p:cNvPr>
          <p:cNvSpPr txBox="1"/>
          <p:nvPr/>
        </p:nvSpPr>
        <p:spPr>
          <a:xfrm>
            <a:off x="221768" y="323317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005440"/>
                </a:solidFill>
                <a:effectLst/>
                <a:latin typeface="Merriweather Web"/>
              </a:rPr>
              <a:t>Principles to Manage Soil for Health</a:t>
            </a:r>
          </a:p>
          <a:p>
            <a:pPr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Soil health research has determined how to manage soil in a way that improves soil function.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567B"/>
                </a:solidFill>
                <a:effectLst/>
                <a:latin typeface="Public Sans Web"/>
                <a:hlinkClick r:id="rId4"/>
              </a:rPr>
              <a:t>Maximize Presence of Living Roots</a:t>
            </a:r>
            <a:endParaRPr lang="en-US" b="0" i="0" dirty="0">
              <a:solidFill>
                <a:srgbClr val="000000"/>
              </a:solidFill>
              <a:effectLst/>
              <a:latin typeface="Public Sans 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567B"/>
                </a:solidFill>
                <a:effectLst/>
                <a:latin typeface="Public Sans Web"/>
                <a:hlinkClick r:id="rId5"/>
              </a:rPr>
              <a:t>Minimize Disturbance</a:t>
            </a:r>
            <a:endParaRPr lang="en-US" b="0" i="0" dirty="0">
              <a:solidFill>
                <a:srgbClr val="000000"/>
              </a:solidFill>
              <a:effectLst/>
              <a:latin typeface="Public Sans 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567B"/>
                </a:solidFill>
                <a:effectLst/>
                <a:latin typeface="Public Sans Web"/>
                <a:hlinkClick r:id="rId6"/>
              </a:rPr>
              <a:t>Maximize Soil Cover</a:t>
            </a:r>
            <a:endParaRPr lang="en-US" b="0" i="0" dirty="0">
              <a:solidFill>
                <a:srgbClr val="000000"/>
              </a:solidFill>
              <a:effectLst/>
              <a:latin typeface="Public Sans 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9567B"/>
                </a:solidFill>
                <a:effectLst/>
                <a:latin typeface="Public Sans Web"/>
                <a:hlinkClick r:id="rId7"/>
              </a:rPr>
              <a:t>Maximize Biodiversity</a:t>
            </a:r>
            <a:endParaRPr lang="en-US" b="0" i="0" dirty="0">
              <a:solidFill>
                <a:srgbClr val="000000"/>
              </a:solidFill>
              <a:effectLst/>
              <a:latin typeface="Public Sans Web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C28DD-03EB-9026-E5A7-DAD208AA710D}"/>
              </a:ext>
            </a:extLst>
          </p:cNvPr>
          <p:cNvSpPr txBox="1"/>
          <p:nvPr/>
        </p:nvSpPr>
        <p:spPr>
          <a:xfrm>
            <a:off x="221768" y="3442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</a:pPr>
            <a:r>
              <a:rPr lang="en-US" sz="2400" b="0" i="0" dirty="0">
                <a:effectLst/>
                <a:latin typeface="Public Sans Web"/>
              </a:rPr>
              <a:t>Soil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7FBC6-E2F8-8D88-F1EA-024FE345E4D9}"/>
              </a:ext>
            </a:extLst>
          </p:cNvPr>
          <p:cNvSpPr txBox="1"/>
          <p:nvPr/>
        </p:nvSpPr>
        <p:spPr>
          <a:xfrm>
            <a:off x="193694" y="808672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Soil is not an inert growing medium – it is a living and life-giving natural resource. It is teaming with billions of bacteria, fungi, and other microbes that are the foundation of an elegant symbiotic ecosystem.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01585-A25A-6956-49A5-4CD8745B337B}"/>
              </a:ext>
            </a:extLst>
          </p:cNvPr>
          <p:cNvSpPr txBox="1"/>
          <p:nvPr/>
        </p:nvSpPr>
        <p:spPr>
          <a:xfrm>
            <a:off x="241821" y="24200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hlinkClick r:id="rId8" tooltip="Natural Resources Conservation Service"/>
              </a:rPr>
              <a:t>Natural Resources Conservation Service</a:t>
            </a:r>
          </a:p>
          <a:p>
            <a:r>
              <a:rPr lang="en-US" dirty="0">
                <a:hlinkClick r:id="rId8" tooltip="Natural Resources Conservation Service"/>
              </a:rPr>
              <a:t>U.S.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79952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EC3D3-62B3-C629-3645-90EA830F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"/>
            <a:ext cx="7184704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D98A4-06F1-59FD-381D-14EC9F0AC654}"/>
              </a:ext>
            </a:extLst>
          </p:cNvPr>
          <p:cNvSpPr txBox="1"/>
          <p:nvPr/>
        </p:nvSpPr>
        <p:spPr>
          <a:xfrm>
            <a:off x="4102768" y="6011557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https://research.fs.usda.gov/sites/default/files/2023-10/rmrs-soil-map-infographic-english.pdf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F1037-DAC1-89FF-6FA7-2E482CB0BE0E}"/>
              </a:ext>
            </a:extLst>
          </p:cNvPr>
          <p:cNvSpPr txBox="1"/>
          <p:nvPr/>
        </p:nvSpPr>
        <p:spPr>
          <a:xfrm>
            <a:off x="4102768" y="5661863"/>
            <a:ext cx="4590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Organization:</a:t>
            </a:r>
            <a:r>
              <a:rPr lang="en-US" dirty="0"/>
              <a:t> USDA Forest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A0DC6-DC83-845B-2CF7-3D2440BA410B}"/>
              </a:ext>
            </a:extLst>
          </p:cNvPr>
          <p:cNvSpPr txBox="1"/>
          <p:nvPr/>
        </p:nvSpPr>
        <p:spPr>
          <a:xfrm>
            <a:off x="468152" y="5540366"/>
            <a:ext cx="388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Description:</a:t>
            </a:r>
            <a:r>
              <a:rPr lang="en-US" dirty="0"/>
              <a:t> Provides guidance on assessing soil burn severity after wildfires, crucial for land restoration efforts.</a:t>
            </a:r>
          </a:p>
        </p:txBody>
      </p:sp>
    </p:spTree>
    <p:extLst>
      <p:ext uri="{BB962C8B-B14F-4D97-AF65-F5344CB8AC3E}">
        <p14:creationId xmlns:p14="http://schemas.microsoft.com/office/powerpoint/2010/main" val="62092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7063-47F1-C168-87DB-5550BC9C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6" y="457200"/>
            <a:ext cx="3733800" cy="1554162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973300"/>
                </a:solidFill>
                <a:effectLst/>
                <a:latin typeface="Arial" panose="020B0604020202020204" pitchFamily="34" charset="0"/>
              </a:rPr>
              <a:t>Importance of the Census of Agriculture</a:t>
            </a:r>
            <a:br>
              <a:rPr lang="en-US" sz="2800" b="1" i="0" dirty="0">
                <a:solidFill>
                  <a:srgbClr val="973300"/>
                </a:solidFill>
                <a:effectLst/>
                <a:latin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0EFC8-FC79-1302-560D-ADD4A5ED5B51}"/>
              </a:ext>
            </a:extLst>
          </p:cNvPr>
          <p:cNvSpPr txBox="1"/>
          <p:nvPr/>
        </p:nvSpPr>
        <p:spPr>
          <a:xfrm>
            <a:off x="0" y="6189392"/>
            <a:ext cx="403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https://www.nass.usda.gov/AgCensus/Partners/2022/Infographics/Infographic_ImportanceAgCensus2022.pdf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B3DA3-C4CA-C237-B68B-F1D47C1D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-32084"/>
            <a:ext cx="4998988" cy="6675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9E84E1-125D-3CFB-A0C7-D27EDD41D3C8}"/>
              </a:ext>
            </a:extLst>
          </p:cNvPr>
          <p:cNvSpPr txBox="1"/>
          <p:nvPr/>
        </p:nvSpPr>
        <p:spPr>
          <a:xfrm>
            <a:off x="106412" y="211316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Organization:</a:t>
            </a:r>
            <a:r>
              <a:rPr lang="en-US" dirty="0"/>
              <a:t> USDA National Agricultural Statistics Service (NASS)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9BD82-5466-AABA-555C-BE9047E075A4}"/>
              </a:ext>
            </a:extLst>
          </p:cNvPr>
          <p:cNvSpPr txBox="1"/>
          <p:nvPr/>
        </p:nvSpPr>
        <p:spPr>
          <a:xfrm>
            <a:off x="106412" y="2967335"/>
            <a:ext cx="373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Description:</a:t>
            </a:r>
            <a:r>
              <a:rPr lang="en-US" dirty="0"/>
              <a:t> Presents data on land use, crop production, and conservation practices across the U.S.</a:t>
            </a:r>
          </a:p>
        </p:txBody>
      </p:sp>
    </p:spTree>
    <p:extLst>
      <p:ext uri="{BB962C8B-B14F-4D97-AF65-F5344CB8AC3E}">
        <p14:creationId xmlns:p14="http://schemas.microsoft.com/office/powerpoint/2010/main" val="370592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396E-BC03-09EC-A5E7-51CC3C9E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Snapshot of Australian Agriculture 2025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AF314-7209-6B0A-12D5-3EF270778556}"/>
              </a:ext>
            </a:extLst>
          </p:cNvPr>
          <p:cNvSpPr txBox="1"/>
          <p:nvPr/>
        </p:nvSpPr>
        <p:spPr>
          <a:xfrm>
            <a:off x="228600" y="2690336"/>
            <a:ext cx="899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3434"/>
                </a:solidFill>
                <a:effectLst/>
                <a:latin typeface="Open Sans" panose="020B0606030504020204" pitchFamily="34" charset="0"/>
              </a:rPr>
              <a:t>This Insights report describes the current state of Australian agriculture, with the aim of providing key information and statistics in one place. It covers eight key aspects of Australian agriculture: its role in the broader economy, trends in production, farm incomes, industry structure and productivity, climate change impacts and risk management, agricultural employment, sustainability and trade.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23261-8F58-7EDE-EB36-D1FC50F65DC5}"/>
              </a:ext>
            </a:extLst>
          </p:cNvPr>
          <p:cNvSpPr txBox="1"/>
          <p:nvPr/>
        </p:nvSpPr>
        <p:spPr>
          <a:xfrm>
            <a:off x="252663" y="4495800"/>
            <a:ext cx="796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https://www.agriculture.gov.au/abares/products/insights/snapshot-of-australian-agriculture#emissions-reduction-pathways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97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A23A-1ED9-4855-CFA1-0AC3911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Figure 1 </a:t>
            </a:r>
            <a:r>
              <a:rPr lang="fr-FR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Australian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agricultural production zones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B28C1-4AD6-CFA9-935F-EEAFEC310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38200"/>
            <a:ext cx="7325311" cy="4867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B075D-71EC-D681-22CB-574EDAEC40E8}"/>
              </a:ext>
            </a:extLst>
          </p:cNvPr>
          <p:cNvSpPr txBox="1"/>
          <p:nvPr/>
        </p:nvSpPr>
        <p:spPr>
          <a:xfrm>
            <a:off x="0" y="6019800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Note: *Exaggerated to improve visibility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** Horticulture not represented as it is less than 1 million hectares of agricultural land use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Wheat-sheep zone – Australian Agricultural and Grazing Industries Survey, 2016, ABARES; Catchment scale land use of Australia – update December 2023, ABARES; ABS Agricultural Commodities, Australia, 2020–21 (cat 7121)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05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6A00-A4EF-5BCA-555E-43C795ED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Figure 2 Number of broadacre farms by zone, Australia, 1999–00 and 2022–23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65FB8-7DF8-CD28-3094-3CC17B2B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406640" cy="4958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44B14-72BB-018A-5F46-EDF5B5B53394}"/>
              </a:ext>
            </a:extLst>
          </p:cNvPr>
          <p:cNvSpPr txBox="1"/>
          <p:nvPr/>
        </p:nvSpPr>
        <p:spPr>
          <a:xfrm>
            <a:off x="74100" y="6336268"/>
            <a:ext cx="89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ABARES Australian Agricultural and Grazing Industries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6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B95DA-9EA1-748A-1D15-1563BA52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9" y="1102567"/>
            <a:ext cx="7830643" cy="4410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25898-6779-9D95-131F-43B37776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22" y="164629"/>
            <a:ext cx="8886278" cy="1143000"/>
          </a:xfrm>
        </p:spPr>
        <p:txBody>
          <a:bodyPr>
            <a:no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Figure 3 Changes in seasonal conditions over the past 20 years have reduced average annual broadacre farm profitability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36C50-FA20-2CC7-B8F8-028324D82EA3}"/>
              </a:ext>
            </a:extLst>
          </p:cNvPr>
          <p:cNvSpPr txBox="1"/>
          <p:nvPr/>
        </p:nvSpPr>
        <p:spPr>
          <a:xfrm>
            <a:off x="163286" y="5494597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Note: Change in average annual farm profitability 2001-2020 relative to 1950-2000. Annual farm profitability is simulated by applying historical climate conditions to fixed farm characteristics observed between 2015-2019. This analysis isolates the impact of changes in climates conditions on farm profitability; other exogenous inputs including commodity prices and farm inputs are held constant. For more information, see Hughes et. al 2022a.</a:t>
            </a:r>
            <a:br>
              <a:rPr lang="en-US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Hughes, N, Lu, M, Soh, W Y, &amp; Lawson K 2022a, Modelling the effects of climate change on the profitability of Australian farms, Climatic Change, vol. 172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424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191C-60BA-1413-27B6-7AA6C2BF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Figure 4 Change in annual broadacre farm profitability due to climate and price risks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760B6-055C-CEC6-F2A6-B7848717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2" y="1417638"/>
            <a:ext cx="7916380" cy="2924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7F343-B8A3-D5A4-8CA5-E121B4844AD3}"/>
              </a:ext>
            </a:extLst>
          </p:cNvPr>
          <p:cNvSpPr txBox="1"/>
          <p:nvPr/>
        </p:nvSpPr>
        <p:spPr>
          <a:xfrm>
            <a:off x="15644" y="4545665"/>
            <a:ext cx="88235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Note: Farm profitability is simulated by applying historical climate conditions and commodity prices over the past 33 years (2022-23 to 1990-91) to the 2021-22 farm cohort, holding farm characteristics constant. Profit outcomes for the past 33 years are ordered by percentile (solid bars represent 25th-75th percentiles, shaded bars represent 5th-95th percentiles).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^Change in profit is presented relative to the median year.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*Change in profitability given historical climate conditions, commodity prices held constant (isolated impact of climate on profitability). For more information see Hughes et al.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Source: ABARES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farmpredict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553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05526_Plant growth graphic_RVA_v3" id="{6F452011-8F46-4B7D-85D4-7F16024E58FB}" vid="{80538E02-D2A7-4A72-8715-66F98E9EB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6A86DFF7E5442A6BF41A64F7B5CBD" ma:contentTypeVersion="4" ma:contentTypeDescription="Create a new document." ma:contentTypeScope="" ma:versionID="b62a8742259473c24731dbc44a65d786">
  <xsd:schema xmlns:xsd="http://www.w3.org/2001/XMLSchema" xmlns:xs="http://www.w3.org/2001/XMLSchema" xmlns:p="http://schemas.microsoft.com/office/2006/metadata/properties" xmlns:ns2="13d52ca4-c8c3-4b42-a56c-92f40bb75281" targetNamespace="http://schemas.microsoft.com/office/2006/metadata/properties" ma:root="true" ma:fieldsID="21d0ec0c7648c54506d7b53852c8dc7a" ns2:_="">
    <xsd:import namespace="13d52ca4-c8c3-4b42-a56c-92f40bb75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2ca4-c8c3-4b42-a56c-92f40bb75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23080-0615-486F-91DA-DBDB186D25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E3B3A-1554-44FB-85B7-E4D37B64EF73}"/>
</file>

<file path=customXml/itemProps3.xml><?xml version="1.0" encoding="utf-8"?>
<ds:datastoreItem xmlns:ds="http://schemas.openxmlformats.org/officeDocument/2006/customXml" ds:itemID="{A37FF3AE-996E-4911-B711-22CB7019F5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 growth graphic</Template>
  <TotalTime>78</TotalTime>
  <Words>824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Merriweather Web</vt:lpstr>
      <vt:lpstr>Open Sans</vt:lpstr>
      <vt:lpstr>Public Sans Web</vt:lpstr>
      <vt:lpstr>Source Sans Pro</vt:lpstr>
      <vt:lpstr>Office Theme</vt:lpstr>
      <vt:lpstr>Slide 1</vt:lpstr>
      <vt:lpstr>PowerPoint Presentation</vt:lpstr>
      <vt:lpstr>PowerPoint Presentation</vt:lpstr>
      <vt:lpstr>Importance of the Census of Agriculture </vt:lpstr>
      <vt:lpstr>Snapshot of Australian Agriculture 2025 </vt:lpstr>
      <vt:lpstr>Figure 1 Australian agricultural production zones</vt:lpstr>
      <vt:lpstr>Figure 2 Number of broadacre farms by zone, Australia, 1999–00 and 2022–23 </vt:lpstr>
      <vt:lpstr>Figure 3 Changes in seasonal conditions over the past 20 years have reduced average annual broadacre farm profitability</vt:lpstr>
      <vt:lpstr>Figure 4 Change in annual broadacre farm profitability due to climate and price risks </vt:lpstr>
      <vt:lpstr>PowerPoint Presentation</vt:lpstr>
      <vt:lpstr>PowerPoint Presentation</vt:lpstr>
      <vt:lpstr>PowerPoint Presentation</vt:lpstr>
      <vt:lpstr>The 4 themes of the land accounts</vt:lpstr>
      <vt:lpstr>Global Soil Partnership Infographics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Mayar Elsharnouby</dc:creator>
  <cp:lastModifiedBy>Mayar Elsharnouby</cp:lastModifiedBy>
  <cp:revision>1</cp:revision>
  <dcterms:created xsi:type="dcterms:W3CDTF">2025-05-22T16:06:28Z</dcterms:created>
  <dcterms:modified xsi:type="dcterms:W3CDTF">2025-05-22T17:24:45Z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0x0101003916A86DFF7E5442A6BF41A64F7B5CBD</vt:lpwstr>
  </property>
</Properties>
</file>